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C2FD-0E24-4381-AEEB-D7F5CC44C87F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096-CF1D-4EEC-9831-60C5922C0C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38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C2FD-0E24-4381-AEEB-D7F5CC44C87F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096-CF1D-4EEC-9831-60C5922C0C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46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C2FD-0E24-4381-AEEB-D7F5CC44C87F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096-CF1D-4EEC-9831-60C5922C0C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99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C2FD-0E24-4381-AEEB-D7F5CC44C87F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096-CF1D-4EEC-9831-60C5922C0C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86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C2FD-0E24-4381-AEEB-D7F5CC44C87F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096-CF1D-4EEC-9831-60C5922C0C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29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C2FD-0E24-4381-AEEB-D7F5CC44C87F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096-CF1D-4EEC-9831-60C5922C0C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82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C2FD-0E24-4381-AEEB-D7F5CC44C87F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096-CF1D-4EEC-9831-60C5922C0C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34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C2FD-0E24-4381-AEEB-D7F5CC44C87F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096-CF1D-4EEC-9831-60C5922C0C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21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C2FD-0E24-4381-AEEB-D7F5CC44C87F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096-CF1D-4EEC-9831-60C5922C0C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73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C2FD-0E24-4381-AEEB-D7F5CC44C87F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096-CF1D-4EEC-9831-60C5922C0C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34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C2FD-0E24-4381-AEEB-D7F5CC44C87F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096-CF1D-4EEC-9831-60C5922C0C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2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0C2FD-0E24-4381-AEEB-D7F5CC44C87F}" type="datetimeFigureOut">
              <a:rPr lang="ko-KR" altLang="en-US" smtClean="0"/>
              <a:t>2017-05-30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59096-CF1D-4EEC-9831-60C5922C0C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61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1931" y="945931"/>
            <a:ext cx="211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암</a:t>
            </a:r>
            <a:r>
              <a:rPr lang="en-US" altLang="ko-KR" sz="3200" dirty="0" smtClean="0"/>
              <a:t>(Cancer)</a:t>
            </a:r>
            <a:endParaRPr lang="ko-KR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72510" y="2096814"/>
            <a:ext cx="110049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암</a:t>
            </a:r>
            <a:r>
              <a:rPr lang="en-US" altLang="ko-KR" sz="3200" dirty="0" smtClean="0"/>
              <a:t>(cancer): </a:t>
            </a:r>
            <a:r>
              <a:rPr lang="ko-KR" altLang="en-US" sz="3200" dirty="0" smtClean="0"/>
              <a:t>세포분열 조절 이상으로 생긴 병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endParaRPr lang="en-US" altLang="ko-KR" sz="3200" dirty="0" smtClean="0"/>
          </a:p>
          <a:p>
            <a:r>
              <a:rPr lang="ko-KR" altLang="en-US" sz="3200" dirty="0" smtClean="0"/>
              <a:t>종양</a:t>
            </a:r>
            <a:r>
              <a:rPr lang="en-US" altLang="ko-KR" sz="3200" dirty="0" smtClean="0"/>
              <a:t>(tumor): </a:t>
            </a:r>
            <a:r>
              <a:rPr lang="ko-KR" altLang="en-US" sz="3200" dirty="0" smtClean="0"/>
              <a:t>특별한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기능이 없는 세포 덩어리</a:t>
            </a:r>
            <a:endParaRPr lang="en-US" altLang="ko-KR" sz="3200" dirty="0" smtClean="0"/>
          </a:p>
          <a:p>
            <a:endParaRPr lang="en-US" altLang="ko-KR" sz="3200" dirty="0"/>
          </a:p>
          <a:p>
            <a:r>
              <a:rPr lang="en-US" altLang="ko-KR" sz="3200" dirty="0" smtClean="0"/>
              <a:t>         </a:t>
            </a:r>
            <a:r>
              <a:rPr lang="ko-KR" altLang="en-US" sz="3200" dirty="0" smtClean="0"/>
              <a:t>양성종양</a:t>
            </a:r>
            <a:r>
              <a:rPr lang="en-US" altLang="ko-KR" sz="3200" dirty="0" smtClean="0"/>
              <a:t>(benign tumor): </a:t>
            </a:r>
            <a:r>
              <a:rPr lang="ko-KR" altLang="en-US" sz="3200" dirty="0" smtClean="0"/>
              <a:t>주위 조직에 </a:t>
            </a:r>
            <a:r>
              <a:rPr lang="ko-KR" altLang="en-US" sz="3200" dirty="0" err="1" smtClean="0"/>
              <a:t>무영향</a:t>
            </a:r>
            <a:endParaRPr lang="en-US" altLang="ko-KR" sz="3200" dirty="0" smtClean="0"/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       </a:t>
            </a:r>
            <a:r>
              <a:rPr lang="ko-KR" altLang="en-US" sz="3200" dirty="0" smtClean="0"/>
              <a:t>악성종양</a:t>
            </a:r>
            <a:r>
              <a:rPr lang="en-US" altLang="ko-KR" sz="3200" dirty="0" smtClean="0"/>
              <a:t>(malignant tumor): </a:t>
            </a:r>
            <a:r>
              <a:rPr lang="ko-KR" altLang="en-US" sz="3200" dirty="0" smtClean="0"/>
              <a:t>주위 혹은 다른 조직에 </a:t>
            </a:r>
            <a:endParaRPr lang="en-US" altLang="ko-KR" sz="3200" dirty="0" smtClean="0"/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                                        </a:t>
            </a:r>
            <a:r>
              <a:rPr lang="ko-KR" altLang="en-US" sz="3200" dirty="0" smtClean="0"/>
              <a:t>침범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전이</a:t>
            </a:r>
            <a:r>
              <a:rPr lang="en-US" altLang="ko-KR" sz="3200" dirty="0" smtClean="0"/>
              <a:t>, metastasis)</a:t>
            </a:r>
          </a:p>
          <a:p>
            <a:endParaRPr lang="en-US" altLang="ko-KR" sz="3200" dirty="0"/>
          </a:p>
          <a:p>
            <a:r>
              <a:rPr lang="ko-KR" altLang="en-US" sz="3200" dirty="0" smtClean="0"/>
              <a:t>전이</a:t>
            </a:r>
            <a:r>
              <a:rPr lang="en-US" altLang="ko-KR" sz="3200" dirty="0"/>
              <a:t> </a:t>
            </a:r>
            <a:r>
              <a:rPr lang="ko-KR" altLang="en-US" sz="3200" dirty="0" smtClean="0"/>
              <a:t>암세포</a:t>
            </a:r>
            <a:r>
              <a:rPr lang="en-US" altLang="ko-KR" sz="3200" dirty="0" smtClean="0"/>
              <a:t>: </a:t>
            </a:r>
            <a:r>
              <a:rPr lang="ko-KR" altLang="en-US" sz="3200" dirty="0" smtClean="0"/>
              <a:t>림프절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림프액 여과 장소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에서 발견됨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1576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2231" y="1296222"/>
            <a:ext cx="8087713" cy="45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323" y="1572993"/>
            <a:ext cx="6486635" cy="36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0600" y="2159000"/>
            <a:ext cx="73853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세포분열</a:t>
            </a:r>
            <a:r>
              <a:rPr lang="en-US" altLang="ko-KR" sz="3200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ko-KR" altLang="en-US" sz="3200" dirty="0" err="1" smtClean="0"/>
              <a:t>수정란으로부터</a:t>
            </a:r>
            <a:r>
              <a:rPr lang="ko-KR" altLang="en-US" sz="3200" dirty="0" smtClean="0"/>
              <a:t> 조직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기관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개체 형성</a:t>
            </a:r>
            <a:endParaRPr lang="en-US" altLang="ko-KR" sz="3200" dirty="0" smtClean="0"/>
          </a:p>
          <a:p>
            <a:pPr marL="285750" indent="-285750">
              <a:buFontTx/>
              <a:buChar char="-"/>
            </a:pPr>
            <a:r>
              <a:rPr lang="ko-KR" altLang="en-US" sz="3200" dirty="0" smtClean="0"/>
              <a:t>상처치료</a:t>
            </a:r>
            <a:endParaRPr lang="en-US" altLang="ko-KR" sz="3200" dirty="0" smtClean="0"/>
          </a:p>
          <a:p>
            <a:pPr marL="285750" indent="-285750">
              <a:buFontTx/>
              <a:buChar char="-"/>
            </a:pPr>
            <a:r>
              <a:rPr lang="ko-KR" altLang="en-US" sz="3200" dirty="0" smtClean="0"/>
              <a:t>성장</a:t>
            </a:r>
            <a:endParaRPr lang="en-US" altLang="ko-KR" sz="3200" dirty="0" smtClean="0"/>
          </a:p>
          <a:p>
            <a:pPr marL="285750" indent="-285750">
              <a:buFontTx/>
              <a:buChar char="-"/>
            </a:pPr>
            <a:r>
              <a:rPr lang="ko-KR" altLang="en-US" sz="3200" dirty="0" smtClean="0"/>
              <a:t>생식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정자 난자 생성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8401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82700"/>
            <a:ext cx="11591635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무성생식과 유성 생식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 smtClean="0"/>
              <a:t>무성생식</a:t>
            </a:r>
            <a:r>
              <a:rPr lang="en-US" altLang="ko-KR" sz="2800" dirty="0" smtClean="0"/>
              <a:t>:  </a:t>
            </a:r>
          </a:p>
          <a:p>
            <a:endParaRPr lang="en-US" altLang="ko-KR" sz="2800" dirty="0" smtClean="0"/>
          </a:p>
          <a:p>
            <a:r>
              <a:rPr lang="en-US" altLang="ko-KR" sz="2800" dirty="0"/>
              <a:t>-</a:t>
            </a:r>
            <a:r>
              <a:rPr lang="ko-KR" altLang="en-US" sz="2800" dirty="0" smtClean="0"/>
              <a:t>두 </a:t>
            </a:r>
            <a:r>
              <a:rPr lang="ko-KR" altLang="en-US" sz="2800" dirty="0" err="1" smtClean="0"/>
              <a:t>양친으로부터</a:t>
            </a:r>
            <a:r>
              <a:rPr lang="ko-KR" altLang="en-US" sz="2800" dirty="0" smtClean="0"/>
              <a:t> 유전정보의 유입이 없음</a:t>
            </a:r>
            <a:endParaRPr lang="en-US" altLang="ko-KR" sz="2800" dirty="0" smtClean="0"/>
          </a:p>
          <a:p>
            <a:pPr marL="285750" indent="-285750">
              <a:buFontTx/>
              <a:buChar char="-"/>
            </a:pPr>
            <a:r>
              <a:rPr lang="ko-KR" altLang="en-US" sz="2800" dirty="0" smtClean="0"/>
              <a:t>자손은 모체와 유전적으로 동일</a:t>
            </a:r>
            <a:endParaRPr lang="en-US" altLang="ko-KR" sz="2800" dirty="0" smtClean="0"/>
          </a:p>
          <a:p>
            <a:pPr marL="285750" indent="-285750">
              <a:buFontTx/>
              <a:buChar char="-"/>
            </a:pPr>
            <a:r>
              <a:rPr lang="ko-KR" altLang="en-US" sz="2800" dirty="0" smtClean="0"/>
              <a:t>세균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단세포 생물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대부분의 식물은 유성생식과 무성생식 둘 다  가능</a:t>
            </a:r>
            <a:endParaRPr lang="en-US" altLang="ko-KR" sz="2800" dirty="0" smtClean="0"/>
          </a:p>
          <a:p>
            <a:pPr marL="285750" indent="-285750">
              <a:buFontTx/>
              <a:buChar char="-"/>
            </a:pPr>
            <a:endParaRPr lang="en-US" altLang="ko-KR" sz="2800" dirty="0"/>
          </a:p>
          <a:p>
            <a:pPr marL="285750" indent="-285750">
              <a:buFontTx/>
              <a:buChar char="-"/>
            </a:pPr>
            <a:endParaRPr lang="en-US" altLang="ko-KR" sz="2800" dirty="0" smtClean="0"/>
          </a:p>
          <a:p>
            <a:r>
              <a:rPr lang="ko-KR" altLang="en-US" sz="2800" dirty="0" smtClean="0"/>
              <a:t>유성생식</a:t>
            </a:r>
            <a:r>
              <a:rPr lang="en-US" altLang="ko-KR" sz="2800" dirty="0" smtClean="0"/>
              <a:t>:</a:t>
            </a:r>
          </a:p>
          <a:p>
            <a:endParaRPr lang="en-US" altLang="ko-KR" sz="2800" dirty="0" smtClean="0"/>
          </a:p>
          <a:p>
            <a:pPr marL="285750" indent="-285750">
              <a:buFontTx/>
              <a:buChar char="-"/>
            </a:pPr>
            <a:r>
              <a:rPr lang="ko-KR" altLang="en-US" sz="2800" dirty="0" smtClean="0"/>
              <a:t>두 양친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암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수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로부터 유전정보의 유입이 필요</a:t>
            </a:r>
            <a:endParaRPr lang="en-US" altLang="ko-KR" sz="2800" dirty="0" smtClean="0"/>
          </a:p>
          <a:p>
            <a:pPr marL="285750" indent="-285750">
              <a:buFontTx/>
              <a:buChar char="-"/>
            </a:pPr>
            <a:r>
              <a:rPr lang="ko-KR" altLang="en-US" sz="2800" dirty="0" smtClean="0"/>
              <a:t>대부분의 식물과 동물</a:t>
            </a:r>
            <a:endParaRPr lang="en-US" altLang="ko-KR" sz="2800" dirty="0" smtClean="0"/>
          </a:p>
          <a:p>
            <a:pPr marL="285750" indent="-285750">
              <a:buFontTx/>
              <a:buChar char="-"/>
            </a:pP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128254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1435100"/>
            <a:ext cx="99293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유전자와 염색체</a:t>
            </a:r>
            <a:endParaRPr lang="en-US" altLang="ko-KR" sz="3200" dirty="0" smtClean="0"/>
          </a:p>
          <a:p>
            <a:endParaRPr lang="en-US" altLang="ko-KR" sz="3200" dirty="0"/>
          </a:p>
          <a:p>
            <a:pPr marL="342900" indent="-342900">
              <a:buAutoNum type="arabicPeriod"/>
            </a:pPr>
            <a:r>
              <a:rPr lang="ko-KR" altLang="en-US" sz="3200" dirty="0" smtClean="0"/>
              <a:t>모든 세포는 유전물질인</a:t>
            </a:r>
            <a:r>
              <a:rPr lang="en-US" altLang="ko-KR" sz="3200" dirty="0" smtClean="0"/>
              <a:t> DNA</a:t>
            </a:r>
            <a:r>
              <a:rPr lang="ko-KR" altLang="en-US" sz="3200" dirty="0" smtClean="0"/>
              <a:t>를 포함</a:t>
            </a:r>
            <a:endParaRPr lang="en-US" altLang="ko-KR" sz="3200" dirty="0" smtClean="0"/>
          </a:p>
          <a:p>
            <a:pPr marL="342900" indent="-342900">
              <a:buAutoNum type="arabicPeriod"/>
            </a:pPr>
            <a:r>
              <a:rPr lang="en-US" altLang="ko-KR" sz="3200" dirty="0" smtClean="0"/>
              <a:t>DNA</a:t>
            </a:r>
            <a:r>
              <a:rPr lang="ko-KR" altLang="en-US" sz="3200" dirty="0" smtClean="0"/>
              <a:t>에는 유전자가 존재</a:t>
            </a:r>
            <a:endParaRPr lang="en-US" altLang="ko-KR" sz="3200" dirty="0" smtClean="0"/>
          </a:p>
          <a:p>
            <a:pPr marL="342900" indent="-342900">
              <a:buAutoNum type="arabicPeriod"/>
            </a:pPr>
            <a:r>
              <a:rPr lang="en-US" altLang="ko-KR" sz="3200" dirty="0" smtClean="0"/>
              <a:t>DNA</a:t>
            </a:r>
            <a:r>
              <a:rPr lang="ko-KR" altLang="en-US" sz="3200" dirty="0" smtClean="0"/>
              <a:t>는 </a:t>
            </a:r>
            <a:r>
              <a:rPr lang="ko-KR" altLang="en-US" sz="3200" dirty="0" err="1" smtClean="0"/>
              <a:t>핵속에서</a:t>
            </a:r>
            <a:r>
              <a:rPr lang="ko-KR" altLang="en-US" sz="3200" dirty="0" smtClean="0"/>
              <a:t> 단백질과 결합한 염색체를 이룬다</a:t>
            </a:r>
            <a:endParaRPr lang="en-US" altLang="ko-KR" sz="3200" dirty="0" smtClean="0"/>
          </a:p>
          <a:p>
            <a:pPr marL="342900" indent="-342900">
              <a:buAutoNum type="arabicPeriod"/>
            </a:pPr>
            <a:r>
              <a:rPr lang="en-US" altLang="ko-KR" sz="3200" dirty="0" smtClean="0"/>
              <a:t>DNA</a:t>
            </a:r>
            <a:r>
              <a:rPr lang="ko-KR" altLang="en-US" sz="3200" dirty="0" smtClean="0"/>
              <a:t>는 세포분열을 위해 복제한다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0325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100" y="1117600"/>
            <a:ext cx="9563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DNA </a:t>
            </a:r>
            <a:r>
              <a:rPr lang="ko-KR" altLang="en-US" sz="2800" dirty="0" smtClean="0"/>
              <a:t>복제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en-US" altLang="ko-KR" sz="2800" dirty="0" smtClean="0"/>
              <a:t>DNA </a:t>
            </a:r>
            <a:r>
              <a:rPr lang="ko-KR" altLang="en-US" sz="2800" dirty="0" smtClean="0"/>
              <a:t>구조는</a:t>
            </a:r>
            <a:r>
              <a:rPr lang="en-US" altLang="ko-KR" sz="2800" dirty="0" smtClean="0"/>
              <a:t> 2</a:t>
            </a:r>
            <a:r>
              <a:rPr lang="ko-KR" altLang="en-US" sz="2800" dirty="0" smtClean="0"/>
              <a:t>중 </a:t>
            </a:r>
            <a:r>
              <a:rPr lang="ko-KR" altLang="en-US" sz="2800" dirty="0" err="1" smtClean="0"/>
              <a:t>나선구조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en-US" altLang="ko-KR" sz="2800" dirty="0" smtClean="0"/>
              <a:t>2</a:t>
            </a:r>
            <a:r>
              <a:rPr lang="ko-KR" altLang="en-US" sz="2800" dirty="0" smtClean="0"/>
              <a:t>중 </a:t>
            </a:r>
            <a:r>
              <a:rPr lang="ko-KR" altLang="en-US" sz="2800" dirty="0" err="1" smtClean="0"/>
              <a:t>나선구조는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염기짝</a:t>
            </a:r>
            <a:r>
              <a:rPr lang="en-US" altLang="ko-KR" sz="2800" dirty="0" smtClean="0"/>
              <a:t>(A</a:t>
            </a:r>
            <a:r>
              <a:rPr lang="ko-KR" altLang="en-US" sz="2800" dirty="0" smtClean="0"/>
              <a:t>는</a:t>
            </a:r>
            <a:r>
              <a:rPr lang="en-US" altLang="ko-KR" sz="2800" dirty="0" smtClean="0"/>
              <a:t> T</a:t>
            </a:r>
            <a:r>
              <a:rPr lang="ko-KR" altLang="en-US" sz="2800" dirty="0" smtClean="0"/>
              <a:t>와</a:t>
            </a:r>
            <a:r>
              <a:rPr lang="en-US" altLang="ko-KR" sz="2800" dirty="0" smtClean="0"/>
              <a:t>, G</a:t>
            </a:r>
            <a:r>
              <a:rPr lang="ko-KR" altLang="en-US" sz="2800" dirty="0" smtClean="0"/>
              <a:t>는 </a:t>
            </a:r>
            <a:r>
              <a:rPr lang="en-US" altLang="ko-KR" sz="2800" dirty="0" smtClean="0"/>
              <a:t>C</a:t>
            </a:r>
            <a:r>
              <a:rPr lang="ko-KR" altLang="en-US" sz="2800" dirty="0" smtClean="0"/>
              <a:t>와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에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의해 형성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복제는 </a:t>
            </a:r>
            <a:r>
              <a:rPr lang="en-US" altLang="ko-KR" sz="2800" dirty="0" smtClean="0"/>
              <a:t>DNA</a:t>
            </a:r>
            <a:r>
              <a:rPr lang="ko-KR" altLang="en-US" sz="2800" dirty="0" err="1" smtClean="0"/>
              <a:t>중합효소에</a:t>
            </a:r>
            <a:r>
              <a:rPr lang="ko-KR" altLang="en-US" sz="2800" dirty="0" smtClean="0"/>
              <a:t> 의해 진행</a:t>
            </a:r>
            <a:endParaRPr lang="en-US" altLang="ko-KR" sz="2800" dirty="0" smtClean="0"/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95460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08178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0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209371"/>
            <a:ext cx="4451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세포주기와</a:t>
            </a:r>
            <a:r>
              <a:rPr lang="ko-KR" altLang="en-US" dirty="0" smtClean="0"/>
              <a:t> 체세포분열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체세세포분열</a:t>
            </a:r>
            <a:r>
              <a:rPr lang="en-US" altLang="ko-KR" dirty="0" smtClean="0"/>
              <a:t>(mitosis)</a:t>
            </a:r>
            <a:r>
              <a:rPr lang="ko-KR" altLang="en-US" dirty="0" smtClean="0"/>
              <a:t>은 </a:t>
            </a:r>
            <a:r>
              <a:rPr lang="ko-KR" altLang="en-US" dirty="0" err="1" smtClean="0"/>
              <a:t>세포주기의</a:t>
            </a:r>
            <a:r>
              <a:rPr lang="ko-KR" altLang="en-US" dirty="0" smtClean="0"/>
              <a:t> 일부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46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976099" cy="673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98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889000"/>
            <a:ext cx="1064586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세포주기조절과 돌연변이</a:t>
            </a:r>
            <a:endParaRPr lang="en-US" altLang="ko-KR" sz="2800" dirty="0" smtClean="0"/>
          </a:p>
          <a:p>
            <a:endParaRPr lang="en-US" altLang="ko-KR" sz="2800" dirty="0"/>
          </a:p>
          <a:p>
            <a:pPr marL="342900" indent="-342900">
              <a:buAutoNum type="arabicPeriod"/>
            </a:pPr>
            <a:r>
              <a:rPr lang="ko-KR" altLang="en-US" sz="2800" dirty="0" err="1" smtClean="0"/>
              <a:t>세포주기는</a:t>
            </a:r>
            <a:r>
              <a:rPr lang="ko-KR" altLang="en-US" sz="2800" dirty="0" smtClean="0"/>
              <a:t> 엄격하게 조절됨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세포분열 신호에</a:t>
            </a:r>
            <a:r>
              <a:rPr lang="en-US" altLang="ko-KR" sz="2800" dirty="0"/>
              <a:t> </a:t>
            </a:r>
            <a:r>
              <a:rPr lang="ko-KR" altLang="en-US" sz="2800" dirty="0" smtClean="0"/>
              <a:t>따라서 반응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err="1" smtClean="0"/>
              <a:t>분열신호에</a:t>
            </a:r>
            <a:r>
              <a:rPr lang="ko-KR" altLang="en-US" sz="2800" dirty="0" smtClean="0"/>
              <a:t> 과하게 반응하거나 </a:t>
            </a:r>
            <a:r>
              <a:rPr lang="en-US" altLang="ko-KR" sz="2800" dirty="0" smtClean="0"/>
              <a:t>	</a:t>
            </a:r>
            <a:r>
              <a:rPr lang="ko-KR" altLang="en-US" sz="2800" dirty="0" err="1" smtClean="0"/>
              <a:t>분열신호에</a:t>
            </a:r>
            <a:r>
              <a:rPr lang="ko-KR" altLang="en-US" sz="2800" dirty="0" smtClean="0"/>
              <a:t> 관계없이 분열하면</a:t>
            </a:r>
            <a:endParaRPr lang="en-US" altLang="ko-KR" sz="2800" dirty="0" smtClean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 암세포로 됨</a:t>
            </a:r>
            <a:endParaRPr lang="en-US" altLang="ko-KR" sz="2800" dirty="0" smtClean="0"/>
          </a:p>
          <a:p>
            <a:r>
              <a:rPr lang="en-US" altLang="ko-KR" sz="2800" dirty="0" smtClean="0"/>
              <a:t>3. </a:t>
            </a:r>
            <a:r>
              <a:rPr lang="ko-KR" altLang="en-US" sz="2800" dirty="0" smtClean="0"/>
              <a:t>세포분열 조절</a:t>
            </a:r>
            <a:r>
              <a:rPr lang="en-US" altLang="ko-KR" sz="2800" dirty="0" smtClean="0"/>
              <a:t>: </a:t>
            </a:r>
            <a:r>
              <a:rPr lang="ko-KR" altLang="en-US" sz="2800" dirty="0" err="1" smtClean="0"/>
              <a:t>분열신호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성장인자 등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에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반응하여 분열 시작</a:t>
            </a:r>
            <a:endParaRPr lang="en-US" altLang="ko-KR" sz="2800" dirty="0" smtClean="0"/>
          </a:p>
          <a:p>
            <a:r>
              <a:rPr lang="en-US" altLang="ko-KR" sz="2800" dirty="0" smtClean="0"/>
              <a:t>4. </a:t>
            </a:r>
            <a:r>
              <a:rPr lang="ko-KR" altLang="en-US" sz="2800" dirty="0" err="1" smtClean="0"/>
              <a:t>검문점</a:t>
            </a:r>
            <a:r>
              <a:rPr lang="en-US" altLang="ko-KR" sz="2800" dirty="0" smtClean="0"/>
              <a:t>(checkpoint)</a:t>
            </a:r>
            <a:r>
              <a:rPr lang="ko-KR" altLang="en-US" sz="2800" dirty="0" smtClean="0"/>
              <a:t>에서 일단 정지함</a:t>
            </a:r>
            <a:endParaRPr lang="en-US" altLang="ko-KR" sz="2800" dirty="0" smtClean="0"/>
          </a:p>
          <a:p>
            <a:r>
              <a:rPr lang="en-US" altLang="ko-KR" sz="2800" dirty="0" smtClean="0"/>
              <a:t>5. </a:t>
            </a:r>
            <a:r>
              <a:rPr lang="ko-KR" altLang="en-US" sz="2800" dirty="0" err="1" smtClean="0"/>
              <a:t>검문점은</a:t>
            </a:r>
            <a:r>
              <a:rPr lang="ko-KR" altLang="en-US" sz="2800" dirty="0" smtClean="0"/>
              <a:t> 단백질이 역할을 수행</a:t>
            </a:r>
            <a:endParaRPr lang="en-US" altLang="ko-KR" sz="2800" dirty="0" smtClean="0"/>
          </a:p>
          <a:p>
            <a:r>
              <a:rPr lang="en-US" altLang="ko-KR" sz="2800" dirty="0" smtClean="0"/>
              <a:t>6. </a:t>
            </a:r>
            <a:r>
              <a:rPr lang="ko-KR" altLang="en-US" sz="2800" dirty="0" smtClean="0"/>
              <a:t>돌연변이에 의해 </a:t>
            </a:r>
            <a:r>
              <a:rPr lang="ko-KR" altLang="en-US" sz="2800" dirty="0" err="1" smtClean="0"/>
              <a:t>검문점</a:t>
            </a:r>
            <a:r>
              <a:rPr lang="ko-KR" altLang="en-US" sz="2800" dirty="0" smtClean="0"/>
              <a:t> 단백질이 제 역할을 수행 못하거나 </a:t>
            </a:r>
            <a:endParaRPr lang="en-US" altLang="ko-KR" sz="2800" dirty="0" smtClean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</a:t>
            </a:r>
            <a:r>
              <a:rPr lang="ko-KR" altLang="en-US" sz="2800" dirty="0" err="1" smtClean="0"/>
              <a:t>분열신호가</a:t>
            </a:r>
            <a:r>
              <a:rPr lang="ko-KR" altLang="en-US" sz="2800" dirty="0" smtClean="0"/>
              <a:t> 연속적으로 발생되면 종양이 됨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3169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910" y="1056289"/>
            <a:ext cx="83557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암세포와 </a:t>
            </a:r>
            <a:r>
              <a:rPr lang="ko-KR" altLang="en-US" sz="3200" dirty="0" err="1" smtClean="0"/>
              <a:t>장상세포의</a:t>
            </a:r>
            <a:r>
              <a:rPr lang="ko-KR" altLang="en-US" sz="3200" dirty="0" smtClean="0"/>
              <a:t> 차이점</a:t>
            </a:r>
            <a:endParaRPr lang="en-US" altLang="ko-KR" sz="3200" dirty="0" smtClean="0"/>
          </a:p>
          <a:p>
            <a:endParaRPr lang="en-US" altLang="ko-KR" sz="3200" dirty="0"/>
          </a:p>
          <a:p>
            <a:pPr marL="342900" indent="-342900">
              <a:buAutoNum type="arabicPeriod"/>
            </a:pPr>
            <a:r>
              <a:rPr lang="ko-KR" altLang="en-US" sz="3200" dirty="0" smtClean="0"/>
              <a:t>암세포는 분열하지 않아야 할 때 분열한다</a:t>
            </a:r>
            <a:r>
              <a:rPr lang="en-US" altLang="ko-KR" sz="3200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sz="3200" dirty="0" smtClean="0"/>
          </a:p>
          <a:p>
            <a:pPr marL="342900" indent="-342900">
              <a:buAutoNum type="arabicPeriod"/>
            </a:pPr>
            <a:r>
              <a:rPr lang="ko-KR" altLang="en-US" sz="3200" dirty="0" smtClean="0"/>
              <a:t>암세포는 다른 조직을 침범한다</a:t>
            </a:r>
            <a:r>
              <a:rPr lang="en-US" altLang="ko-KR" sz="3200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sz="3200" dirty="0" smtClean="0"/>
          </a:p>
          <a:p>
            <a:pPr marL="342900" indent="-342900">
              <a:buAutoNum type="arabicPeriod"/>
            </a:pPr>
            <a:r>
              <a:rPr lang="ko-KR" altLang="en-US" sz="3200" dirty="0" smtClean="0"/>
              <a:t>전이된다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1675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98489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7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1981200"/>
            <a:ext cx="104946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돌연변이물질</a:t>
            </a:r>
            <a:r>
              <a:rPr lang="en-US" altLang="ko-KR" sz="2000" dirty="0" smtClean="0"/>
              <a:t>(mutagen): DNA</a:t>
            </a:r>
            <a:r>
              <a:rPr lang="ko-KR" altLang="en-US" sz="2000" dirty="0" smtClean="0"/>
              <a:t>에 손상을 주어 유전자의 암호를 변형시키는 물질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발암물질</a:t>
            </a:r>
            <a:r>
              <a:rPr lang="en-US" altLang="ko-KR" sz="2000" dirty="0" smtClean="0"/>
              <a:t>(carcinogen): </a:t>
            </a:r>
            <a:r>
              <a:rPr lang="ko-KR" altLang="en-US" sz="2000" dirty="0" smtClean="0"/>
              <a:t>돌연변이 물질 중 암을 발생시키는 </a:t>
            </a:r>
            <a:r>
              <a:rPr lang="ko-KR" altLang="en-US" sz="2000" dirty="0" err="1" smtClean="0"/>
              <a:t>물질임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발암물질의 예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담배연기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방사선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자외선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석면</a:t>
            </a:r>
            <a:r>
              <a:rPr lang="en-US" altLang="ko-KR" sz="2000" dirty="0" smtClean="0"/>
              <a:t>, </a:t>
            </a:r>
            <a:r>
              <a:rPr lang="ko-KR" altLang="en-US" sz="2000" dirty="0"/>
              <a:t>다환방향족탄화수소</a:t>
            </a:r>
            <a:r>
              <a:rPr lang="en-US" altLang="ko-KR" sz="2000" dirty="0"/>
              <a:t>(</a:t>
            </a:r>
            <a:r>
              <a:rPr lang="en-US" altLang="ko-KR" sz="2000" dirty="0" smtClean="0"/>
              <a:t>PAH), </a:t>
            </a:r>
            <a:r>
              <a:rPr lang="ko-KR" altLang="en-US" sz="2000" dirty="0" err="1" smtClean="0"/>
              <a:t>벤조피렌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1859247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300" y="1016000"/>
            <a:ext cx="1031910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암과 관련된 유전자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원종양유전자</a:t>
            </a:r>
            <a:r>
              <a:rPr lang="en-US" altLang="ko-KR" sz="2800" dirty="0" smtClean="0"/>
              <a:t>(proto-oncogene): </a:t>
            </a:r>
            <a:r>
              <a:rPr lang="ko-KR" altLang="en-US" sz="2800" dirty="0" smtClean="0"/>
              <a:t>세포주기조절 단백질 생산</a:t>
            </a:r>
            <a:r>
              <a:rPr lang="en-US" altLang="ko-KR" sz="2800" dirty="0" smtClean="0"/>
              <a:t>, </a:t>
            </a:r>
          </a:p>
          <a:p>
            <a:r>
              <a:rPr lang="en-US" altLang="ko-KR" sz="2800" dirty="0" smtClean="0"/>
              <a:t>  </a:t>
            </a:r>
            <a:r>
              <a:rPr lang="ko-KR" altLang="en-US" sz="2800" dirty="0" smtClean="0"/>
              <a:t>돌연변이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에 의해 </a:t>
            </a:r>
            <a:r>
              <a:rPr lang="ko-KR" altLang="en-US" sz="2800" dirty="0" err="1" smtClean="0"/>
              <a:t>종양유전자</a:t>
            </a:r>
            <a:r>
              <a:rPr lang="en-US" altLang="ko-KR" sz="2800" dirty="0" smtClean="0"/>
              <a:t>(oncogene)</a:t>
            </a:r>
            <a:r>
              <a:rPr lang="ko-KR" altLang="en-US" sz="2800" dirty="0" smtClean="0"/>
              <a:t>으로 바뀜</a:t>
            </a:r>
            <a:endParaRPr lang="en-US" altLang="ko-KR" sz="2800" dirty="0" smtClean="0"/>
          </a:p>
          <a:p>
            <a:r>
              <a:rPr lang="en-US" altLang="ko-KR" sz="2800" dirty="0" smtClean="0"/>
              <a:t>2. </a:t>
            </a:r>
            <a:r>
              <a:rPr lang="ko-KR" altLang="en-US" sz="2800" dirty="0" smtClean="0"/>
              <a:t>성장인자 수용체 유전자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세포분열 신호를 받아들이는 </a:t>
            </a:r>
            <a:endParaRPr lang="en-US" altLang="ko-KR" sz="2800" dirty="0" smtClean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</a:t>
            </a:r>
            <a:r>
              <a:rPr lang="ko-KR" altLang="en-US" sz="2800" dirty="0" smtClean="0"/>
              <a:t>수용체 단백질 생산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돌연변이에 의해 성장인자 없어도</a:t>
            </a:r>
            <a:endParaRPr lang="en-US" altLang="ko-KR" sz="2800" dirty="0" smtClean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</a:t>
            </a:r>
            <a:r>
              <a:rPr lang="ko-KR" altLang="en-US" sz="2800" dirty="0" smtClean="0"/>
              <a:t> 분열 신호 발생하여 암 발생 </a:t>
            </a:r>
            <a:endParaRPr lang="en-US" altLang="ko-KR" sz="2800" dirty="0" smtClean="0"/>
          </a:p>
          <a:p>
            <a:r>
              <a:rPr lang="en-US" altLang="ko-KR" sz="2800" dirty="0" smtClean="0"/>
              <a:t>3. </a:t>
            </a:r>
            <a:r>
              <a:rPr lang="ko-KR" altLang="en-US" sz="2800" dirty="0" smtClean="0"/>
              <a:t>종양 억제 유전자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세포분열 억제 단백질 생산</a:t>
            </a:r>
            <a:r>
              <a:rPr lang="en-US" altLang="ko-KR" sz="2800" dirty="0" smtClean="0"/>
              <a:t>, </a:t>
            </a:r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</a:t>
            </a:r>
            <a:r>
              <a:rPr lang="ko-KR" altLang="en-US" sz="2800" dirty="0" smtClean="0"/>
              <a:t>돌연변이 되면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세포분열 촉진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1137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855" y="0"/>
            <a:ext cx="9114996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암의 위험인자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 smtClean="0"/>
              <a:t>흡연</a:t>
            </a:r>
            <a:r>
              <a:rPr lang="en-US" altLang="ko-KR" sz="2800" dirty="0" smtClean="0"/>
              <a:t>: </a:t>
            </a:r>
          </a:p>
          <a:p>
            <a:endParaRPr lang="en-US" altLang="ko-KR" sz="2800" dirty="0"/>
          </a:p>
          <a:p>
            <a:pPr marL="514350" indent="-514350">
              <a:buAutoNum type="arabicPeriod"/>
            </a:pPr>
            <a:r>
              <a:rPr lang="ko-KR" altLang="en-US" sz="2800" dirty="0" smtClean="0"/>
              <a:t>피는 담배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씹는 담배 모두 위험</a:t>
            </a:r>
            <a:r>
              <a:rPr lang="en-US" altLang="ko-KR" sz="2800" dirty="0" smtClean="0"/>
              <a:t>,  </a:t>
            </a:r>
            <a:r>
              <a:rPr lang="ko-KR" altLang="en-US" sz="2800" dirty="0" smtClean="0"/>
              <a:t>폐암의 </a:t>
            </a:r>
            <a:r>
              <a:rPr lang="en-US" altLang="ko-KR" sz="2800" dirty="0" smtClean="0"/>
              <a:t>90% </a:t>
            </a:r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</a:t>
            </a:r>
            <a:r>
              <a:rPr lang="ko-KR" altLang="en-US" sz="2800" dirty="0" smtClean="0"/>
              <a:t>다른 암의 </a:t>
            </a:r>
            <a:r>
              <a:rPr lang="en-US" altLang="ko-KR" sz="2800" dirty="0" smtClean="0"/>
              <a:t>1/3</a:t>
            </a:r>
            <a:r>
              <a:rPr lang="ko-KR" altLang="en-US" sz="2800" dirty="0" smtClean="0"/>
              <a:t>의 원인</a:t>
            </a:r>
            <a:endParaRPr lang="en-US" altLang="ko-KR" sz="2800" dirty="0" smtClean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</a:t>
            </a:r>
            <a:r>
              <a:rPr lang="ko-KR" altLang="en-US" sz="2800" dirty="0" smtClean="0"/>
              <a:t>시가는 폐 후두 식도 </a:t>
            </a:r>
            <a:r>
              <a:rPr lang="ko-KR" altLang="en-US" sz="2800" dirty="0" err="1" smtClean="0"/>
              <a:t>구강암의</a:t>
            </a:r>
            <a:r>
              <a:rPr lang="ko-KR" altLang="en-US" sz="2800" dirty="0" smtClean="0"/>
              <a:t> 원인</a:t>
            </a:r>
            <a:endParaRPr lang="en-US" altLang="ko-KR" sz="2800" dirty="0" smtClean="0"/>
          </a:p>
          <a:p>
            <a:endParaRPr lang="en-US" altLang="ko-KR" sz="2800" dirty="0"/>
          </a:p>
          <a:p>
            <a:pPr marL="342900" indent="-342900">
              <a:buAutoNum type="arabicPeriod" startAt="2"/>
            </a:pPr>
            <a:r>
              <a:rPr lang="ko-KR" altLang="en-US" sz="2800" dirty="0" smtClean="0"/>
              <a:t>담배연기는 </a:t>
            </a:r>
            <a:r>
              <a:rPr lang="en-US" altLang="ko-KR" sz="2800" dirty="0" smtClean="0"/>
              <a:t>20</a:t>
            </a:r>
            <a:r>
              <a:rPr lang="ko-KR" altLang="en-US" sz="2800" dirty="0" smtClean="0"/>
              <a:t>종 이상의 발암물질</a:t>
            </a:r>
            <a:r>
              <a:rPr lang="en-US" altLang="ko-KR" sz="2800" dirty="0" smtClean="0"/>
              <a:t>(carcinogen)</a:t>
            </a:r>
            <a:r>
              <a:rPr lang="ko-KR" altLang="en-US" sz="2800" dirty="0" smtClean="0"/>
              <a:t> 포함</a:t>
            </a:r>
            <a:endParaRPr lang="en-US" altLang="ko-KR" sz="2800" dirty="0" smtClean="0"/>
          </a:p>
          <a:p>
            <a:pPr marL="342900" indent="-342900">
              <a:buAutoNum type="arabicPeriod" startAt="2"/>
            </a:pPr>
            <a:endParaRPr lang="en-US" altLang="ko-KR" sz="2800" dirty="0"/>
          </a:p>
          <a:p>
            <a:pPr marL="342900" indent="-342900">
              <a:buAutoNum type="arabicPeriod" startAt="2"/>
            </a:pPr>
            <a:r>
              <a:rPr lang="ko-KR" altLang="en-US" sz="2800" dirty="0" smtClean="0"/>
              <a:t>세포막의 물질 이동 억제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효소반응</a:t>
            </a:r>
            <a:r>
              <a:rPr lang="ko-KR" altLang="en-US" sz="2800" dirty="0" smtClean="0"/>
              <a:t> 억제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자유가 생성</a:t>
            </a:r>
            <a:endParaRPr lang="en-US" altLang="ko-KR" sz="2800" dirty="0" smtClean="0"/>
          </a:p>
          <a:p>
            <a:pPr marL="342900" indent="-342900">
              <a:buAutoNum type="arabicPeriod" startAt="2"/>
            </a:pPr>
            <a:endParaRPr lang="en-US" altLang="ko-KR" sz="2800" dirty="0"/>
          </a:p>
          <a:p>
            <a:pPr marL="342900" indent="-342900">
              <a:buAutoNum type="arabicPeriod" startAt="2"/>
            </a:pPr>
            <a:r>
              <a:rPr lang="en-US" altLang="ko-KR" sz="2800" dirty="0" smtClean="0"/>
              <a:t> </a:t>
            </a:r>
            <a:r>
              <a:rPr lang="ko-KR" altLang="en-US" sz="2800" dirty="0" err="1" smtClean="0"/>
              <a:t>자유기는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DNA</a:t>
            </a:r>
            <a:r>
              <a:rPr lang="ko-KR" altLang="en-US" sz="2800" dirty="0" smtClean="0"/>
              <a:t>를 포함한 </a:t>
            </a:r>
            <a:r>
              <a:rPr lang="ko-KR" altLang="en-US" sz="2800" dirty="0" err="1" smtClean="0"/>
              <a:t>생체분자</a:t>
            </a:r>
            <a:r>
              <a:rPr lang="ko-KR" altLang="en-US" sz="2800" dirty="0" smtClean="0"/>
              <a:t> 손상 초래</a:t>
            </a:r>
            <a:endParaRPr lang="en-US" altLang="ko-KR" sz="2800" dirty="0" smtClean="0"/>
          </a:p>
          <a:p>
            <a:pPr marL="342900" indent="-342900">
              <a:buAutoNum type="arabicPeriod" startAt="2"/>
            </a:pPr>
            <a:endParaRPr lang="en-US" altLang="ko-KR" sz="2800" dirty="0"/>
          </a:p>
          <a:p>
            <a:pPr marL="342900" indent="-342900">
              <a:buAutoNum type="arabicPeriod" startAt="2"/>
            </a:pPr>
            <a:r>
              <a:rPr lang="ko-KR" altLang="en-US" sz="2800" dirty="0" smtClean="0"/>
              <a:t>암전이 촉진</a:t>
            </a:r>
            <a:endParaRPr lang="en-US" altLang="ko-KR" sz="2800" dirty="0" smtClean="0"/>
          </a:p>
          <a:p>
            <a:pPr marL="342900" indent="-342900">
              <a:buAutoNum type="arabicPeriod" startAt="2"/>
            </a:pP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188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586" y="772510"/>
            <a:ext cx="104166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고지방 </a:t>
            </a:r>
            <a:r>
              <a:rPr lang="ko-KR" altLang="en-US" sz="3200" dirty="0" err="1" smtClean="0"/>
              <a:t>저섬유</a:t>
            </a:r>
            <a:r>
              <a:rPr lang="ko-KR" altLang="en-US" sz="3200" dirty="0" smtClean="0"/>
              <a:t> 식사</a:t>
            </a:r>
            <a:endParaRPr lang="en-US" altLang="ko-KR" sz="3200" dirty="0" smtClean="0"/>
          </a:p>
          <a:p>
            <a:endParaRPr lang="en-US" altLang="ko-KR" sz="3200" dirty="0"/>
          </a:p>
          <a:p>
            <a:endParaRPr lang="en-US" altLang="ko-KR" sz="3200" dirty="0" smtClean="0"/>
          </a:p>
          <a:p>
            <a:pPr marL="342900" indent="-342900">
              <a:buAutoNum type="arabicPeriod"/>
            </a:pPr>
            <a:r>
              <a:rPr lang="ko-KR" altLang="en-US" sz="3200" dirty="0" err="1" smtClean="0"/>
              <a:t>미국암학회</a:t>
            </a:r>
            <a:r>
              <a:rPr lang="en-US" altLang="ko-KR" sz="3200" dirty="0" smtClean="0"/>
              <a:t>: </a:t>
            </a:r>
            <a:r>
              <a:rPr lang="ko-KR" altLang="en-US" sz="3200" dirty="0" smtClean="0"/>
              <a:t>매일 </a:t>
            </a:r>
            <a:r>
              <a:rPr lang="en-US" altLang="ko-KR" sz="3200" dirty="0" smtClean="0"/>
              <a:t>5</a:t>
            </a:r>
            <a:r>
              <a:rPr lang="ko-KR" altLang="en-US" sz="3200" dirty="0" smtClean="0"/>
              <a:t>가지 과일 및 채소</a:t>
            </a:r>
            <a:r>
              <a:rPr lang="en-US" altLang="ko-KR" sz="3200" dirty="0" smtClean="0"/>
              <a:t>, 6</a:t>
            </a:r>
            <a:r>
              <a:rPr lang="ko-KR" altLang="en-US" sz="3200" dirty="0" smtClean="0"/>
              <a:t>가지 </a:t>
            </a:r>
            <a:endParaRPr lang="en-US" altLang="ko-KR" sz="3200" dirty="0" smtClean="0"/>
          </a:p>
          <a:p>
            <a:r>
              <a:rPr lang="en-US" altLang="ko-KR" sz="3200" dirty="0" smtClean="0"/>
              <a:t>                 </a:t>
            </a:r>
            <a:r>
              <a:rPr lang="ko-KR" altLang="en-US" sz="3200" dirty="0" smtClean="0"/>
              <a:t>곡물 섭취 권장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저지방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미네랄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식이섬유</a:t>
            </a:r>
            <a:r>
              <a:rPr lang="en-US" altLang="ko-KR" sz="3200" dirty="0" smtClean="0"/>
              <a:t>)</a:t>
            </a:r>
          </a:p>
          <a:p>
            <a:pPr marL="342900" indent="-342900">
              <a:buAutoNum type="arabicPeriod"/>
            </a:pPr>
            <a:endParaRPr lang="en-US" altLang="ko-KR" sz="3200" dirty="0"/>
          </a:p>
          <a:p>
            <a:pPr marL="342900" indent="-342900">
              <a:buAutoNum type="arabicPeriod"/>
            </a:pPr>
            <a:r>
              <a:rPr lang="ko-KR" altLang="en-US" sz="3200" dirty="0" smtClean="0"/>
              <a:t>고지방</a:t>
            </a:r>
            <a:r>
              <a:rPr lang="en-US" altLang="ko-KR" sz="3200" dirty="0" smtClean="0"/>
              <a:t>(15% </a:t>
            </a:r>
            <a:r>
              <a:rPr lang="ko-KR" altLang="en-US" sz="3200" dirty="0" smtClean="0"/>
              <a:t>이상</a:t>
            </a:r>
            <a:r>
              <a:rPr lang="en-US" altLang="ko-KR" sz="3200" dirty="0" smtClean="0"/>
              <a:t>) </a:t>
            </a:r>
            <a:r>
              <a:rPr lang="ko-KR" altLang="en-US" sz="3200" dirty="0" err="1" smtClean="0"/>
              <a:t>저섬유</a:t>
            </a:r>
            <a:r>
              <a:rPr lang="en-US" altLang="ko-KR" sz="3200" dirty="0" smtClean="0"/>
              <a:t>(1</a:t>
            </a:r>
            <a:r>
              <a:rPr lang="ko-KR" altLang="en-US" sz="3200" dirty="0" smtClean="0"/>
              <a:t>일 </a:t>
            </a:r>
            <a:r>
              <a:rPr lang="en-US" altLang="ko-KR" sz="3200" dirty="0" smtClean="0"/>
              <a:t>30g </a:t>
            </a:r>
            <a:r>
              <a:rPr lang="ko-KR" altLang="en-US" sz="3200" dirty="0" smtClean="0"/>
              <a:t>미만</a:t>
            </a:r>
            <a:r>
              <a:rPr lang="en-US" altLang="ko-KR" sz="3200" dirty="0" smtClean="0"/>
              <a:t>): </a:t>
            </a:r>
            <a:r>
              <a:rPr lang="ko-KR" altLang="en-US" sz="3200" dirty="0" smtClean="0"/>
              <a:t>암 발생 촉진</a:t>
            </a:r>
            <a:endParaRPr lang="en-US" altLang="ko-KR" sz="3200" dirty="0" smtClean="0"/>
          </a:p>
          <a:p>
            <a:pPr marL="342900" indent="-342900">
              <a:buAutoNum type="arabicPeriod"/>
            </a:pPr>
            <a:endParaRPr lang="en-US" altLang="ko-KR" sz="3200" dirty="0"/>
          </a:p>
          <a:p>
            <a:pPr marL="342900" indent="-342900">
              <a:buAutoNum type="arabicPeriod"/>
            </a:pPr>
            <a:r>
              <a:rPr lang="ko-KR" altLang="en-US" sz="3200" dirty="0" smtClean="0"/>
              <a:t>과일 및 야채</a:t>
            </a:r>
            <a:r>
              <a:rPr lang="en-US" altLang="ko-KR" sz="3200" dirty="0" smtClean="0"/>
              <a:t>: </a:t>
            </a:r>
            <a:r>
              <a:rPr lang="ko-KR" altLang="en-US" sz="3200" dirty="0" err="1" smtClean="0"/>
              <a:t>항산화물질</a:t>
            </a:r>
            <a:r>
              <a:rPr lang="ko-KR" altLang="en-US" sz="3200" dirty="0" smtClean="0"/>
              <a:t> 풍부하여 </a:t>
            </a:r>
            <a:r>
              <a:rPr lang="en-US" altLang="ko-KR" sz="3200" dirty="0" smtClean="0"/>
              <a:t>DNA </a:t>
            </a:r>
            <a:r>
              <a:rPr lang="ko-KR" altLang="en-US" sz="3200" dirty="0" smtClean="0"/>
              <a:t>손상 억제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8397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848" y="1056290"/>
            <a:ext cx="974818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운동부족</a:t>
            </a:r>
            <a:endParaRPr lang="en-US" altLang="ko-KR" sz="3200" dirty="0" smtClean="0"/>
          </a:p>
          <a:p>
            <a:endParaRPr lang="en-US" altLang="ko-KR" sz="3200" dirty="0"/>
          </a:p>
          <a:p>
            <a:pPr marL="342900" indent="-342900">
              <a:buAutoNum type="arabicPeriod"/>
            </a:pPr>
            <a:r>
              <a:rPr lang="ko-KR" altLang="en-US" sz="3200" dirty="0" smtClean="0"/>
              <a:t>규칙적 운동은 면역력 유지</a:t>
            </a:r>
            <a:endParaRPr lang="en-US" altLang="ko-KR" sz="3200" dirty="0" smtClean="0"/>
          </a:p>
          <a:p>
            <a:pPr marL="342900" indent="-342900">
              <a:buAutoNum type="arabicPeriod"/>
            </a:pPr>
            <a:endParaRPr lang="en-US" altLang="ko-KR" sz="3200" dirty="0"/>
          </a:p>
          <a:p>
            <a:pPr marL="342900" indent="-342900">
              <a:buAutoNum type="arabicPeriod"/>
            </a:pPr>
            <a:r>
              <a:rPr lang="ko-KR" altLang="en-US" sz="3200" dirty="0" smtClean="0"/>
              <a:t>면역력은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암세포 제거</a:t>
            </a:r>
            <a:endParaRPr lang="en-US" altLang="ko-KR" sz="3200" dirty="0" smtClean="0"/>
          </a:p>
          <a:p>
            <a:pPr marL="342900" indent="-342900">
              <a:buAutoNum type="arabicPeriod"/>
            </a:pPr>
            <a:endParaRPr lang="en-US" altLang="ko-KR" sz="3200" dirty="0"/>
          </a:p>
          <a:p>
            <a:pPr marL="342900" indent="-342900">
              <a:buAutoNum type="arabicPeriod"/>
            </a:pPr>
            <a:r>
              <a:rPr lang="ko-KR" altLang="en-US" sz="3200" dirty="0" smtClean="0"/>
              <a:t>모든 암세포가 면역력에 의해 제거 되는 것은 아님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3008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34" y="898634"/>
            <a:ext cx="116397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비만</a:t>
            </a:r>
            <a:endParaRPr lang="en-US" altLang="ko-KR" sz="3200" dirty="0" smtClean="0"/>
          </a:p>
          <a:p>
            <a:endParaRPr lang="en-US" altLang="ko-KR" sz="3200" dirty="0"/>
          </a:p>
          <a:p>
            <a:pPr marL="342900" indent="-342900">
              <a:buAutoNum type="arabicPeriod"/>
            </a:pPr>
            <a:r>
              <a:rPr lang="ko-KR" altLang="en-US" sz="3200" dirty="0" smtClean="0"/>
              <a:t>유방암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자궁암</a:t>
            </a:r>
            <a:r>
              <a:rPr lang="en-US" altLang="ko-KR" sz="3200" dirty="0" smtClean="0"/>
              <a:t>, </a:t>
            </a:r>
            <a:r>
              <a:rPr lang="ko-KR" altLang="en-US" sz="3200" dirty="0" err="1" smtClean="0"/>
              <a:t>난소암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대장암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방광암</a:t>
            </a:r>
            <a:r>
              <a:rPr lang="en-US" altLang="ko-KR" sz="3200" dirty="0" smtClean="0"/>
              <a:t>, </a:t>
            </a:r>
            <a:r>
              <a:rPr lang="ko-KR" altLang="en-US" sz="3200" dirty="0" err="1" smtClean="0"/>
              <a:t>전립선암</a:t>
            </a:r>
            <a:r>
              <a:rPr lang="ko-KR" altLang="en-US" sz="3200" dirty="0" smtClean="0"/>
              <a:t> 촉진</a:t>
            </a:r>
            <a:endParaRPr lang="en-US" altLang="ko-KR" sz="3200" dirty="0" smtClean="0"/>
          </a:p>
          <a:p>
            <a:pPr marL="342900" indent="-342900">
              <a:buAutoNum type="arabicPeriod"/>
            </a:pPr>
            <a:endParaRPr lang="en-US" altLang="ko-KR" sz="3200" dirty="0"/>
          </a:p>
          <a:p>
            <a:pPr marL="342900" indent="-342900">
              <a:buAutoNum type="arabicPeriod"/>
            </a:pPr>
            <a:r>
              <a:rPr lang="ko-KR" altLang="en-US" sz="3200" dirty="0" smtClean="0"/>
              <a:t>비만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지방 과다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는 호르몬에 민감한 다양한 암의 발생과 관련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6594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614" y="961697"/>
            <a:ext cx="98619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과다한 음주</a:t>
            </a:r>
            <a:endParaRPr lang="en-US" altLang="ko-KR" sz="3200" dirty="0" smtClean="0"/>
          </a:p>
          <a:p>
            <a:endParaRPr lang="en-US" altLang="ko-KR" sz="3200" dirty="0"/>
          </a:p>
          <a:p>
            <a:r>
              <a:rPr lang="en-US" altLang="ko-KR" sz="3200" dirty="0" smtClean="0"/>
              <a:t>1. </a:t>
            </a:r>
            <a:r>
              <a:rPr lang="ko-KR" altLang="en-US" sz="3200" dirty="0" smtClean="0"/>
              <a:t>남성 하루 </a:t>
            </a:r>
            <a:r>
              <a:rPr lang="en-US" altLang="ko-KR" sz="3200" dirty="0" smtClean="0"/>
              <a:t>2</a:t>
            </a:r>
            <a:r>
              <a:rPr lang="ko-KR" altLang="en-US" sz="3200" dirty="0" smtClean="0"/>
              <a:t>잔 이하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여성 </a:t>
            </a:r>
            <a:r>
              <a:rPr lang="en-US" altLang="ko-KR" sz="3200" dirty="0" smtClean="0"/>
              <a:t>1</a:t>
            </a:r>
            <a:r>
              <a:rPr lang="ko-KR" altLang="en-US" sz="3200" dirty="0" smtClean="0"/>
              <a:t>잔 이하</a:t>
            </a:r>
            <a:endParaRPr lang="en-US" altLang="ko-KR" sz="3200" dirty="0" smtClean="0"/>
          </a:p>
          <a:p>
            <a:endParaRPr lang="en-US" altLang="ko-KR" sz="3200" dirty="0"/>
          </a:p>
          <a:p>
            <a:r>
              <a:rPr lang="en-US" altLang="ko-KR" sz="3200" dirty="0" smtClean="0"/>
              <a:t>2. </a:t>
            </a:r>
            <a:r>
              <a:rPr lang="ko-KR" altLang="en-US" sz="3200" dirty="0" smtClean="0"/>
              <a:t>음주와 흡연 동시에 할 시 </a:t>
            </a:r>
            <a:r>
              <a:rPr lang="ko-KR" altLang="en-US" sz="3200" dirty="0" err="1" smtClean="0"/>
              <a:t>암발생율은</a:t>
            </a:r>
            <a:r>
              <a:rPr lang="ko-KR" altLang="en-US" sz="3200" dirty="0" smtClean="0"/>
              <a:t> 곱으로 증가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0664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23" y="772510"/>
            <a:ext cx="1223443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노화</a:t>
            </a:r>
            <a:endParaRPr lang="en-US" altLang="ko-KR" sz="3200" dirty="0" smtClean="0"/>
          </a:p>
          <a:p>
            <a:endParaRPr lang="en-US" altLang="ko-KR" sz="3200" dirty="0"/>
          </a:p>
          <a:p>
            <a:pPr marL="342900" indent="-342900">
              <a:buAutoNum type="arabicPeriod"/>
            </a:pPr>
            <a:r>
              <a:rPr lang="ko-KR" altLang="en-US" sz="3200" dirty="0" smtClean="0"/>
              <a:t>노화는 면역력 감퇴의 원인</a:t>
            </a:r>
            <a:r>
              <a:rPr lang="en-US" altLang="ko-KR" sz="3200" dirty="0" smtClean="0"/>
              <a:t>: </a:t>
            </a:r>
            <a:r>
              <a:rPr lang="ko-KR" altLang="en-US" sz="3200" dirty="0" smtClean="0"/>
              <a:t>정상세포와 암세포 구별 </a:t>
            </a:r>
            <a:r>
              <a:rPr lang="ko-KR" altLang="en-US" sz="3200" dirty="0" err="1" smtClean="0"/>
              <a:t>력</a:t>
            </a:r>
            <a:r>
              <a:rPr lang="ko-KR" altLang="en-US" sz="3200" dirty="0" smtClean="0"/>
              <a:t> 감소</a:t>
            </a:r>
            <a:endParaRPr lang="en-US" altLang="ko-KR" sz="3200" dirty="0" smtClean="0"/>
          </a:p>
          <a:p>
            <a:pPr marL="342900" indent="-342900">
              <a:buAutoNum type="arabicPeriod"/>
            </a:pPr>
            <a:endParaRPr lang="en-US" altLang="ko-KR" sz="3200" dirty="0"/>
          </a:p>
          <a:p>
            <a:pPr marL="342900" indent="-342900">
              <a:buAutoNum type="arabicPeriod"/>
            </a:pPr>
            <a:r>
              <a:rPr lang="en-US" altLang="ko-KR" sz="3200" dirty="0" smtClean="0"/>
              <a:t>DNA </a:t>
            </a:r>
            <a:r>
              <a:rPr lang="ko-KR" altLang="en-US" sz="3200" dirty="0" smtClean="0"/>
              <a:t>손상 누적</a:t>
            </a:r>
            <a:r>
              <a:rPr lang="en-US" altLang="ko-KR" sz="3200" dirty="0" smtClean="0"/>
              <a:t>:</a:t>
            </a:r>
            <a:r>
              <a:rPr lang="ko-KR" altLang="en-US" sz="3200" dirty="0" smtClean="0"/>
              <a:t>포 주기 조절 유전자 손상으로 암 발생</a:t>
            </a:r>
            <a:endParaRPr lang="en-US" altLang="ko-KR" sz="3200" dirty="0" smtClean="0"/>
          </a:p>
          <a:p>
            <a:pPr marL="342900" indent="-342900">
              <a:buAutoNum type="arabicPeriod"/>
            </a:pPr>
            <a:endParaRPr lang="en-US" altLang="ko-KR" sz="3200" dirty="0"/>
          </a:p>
          <a:p>
            <a:pPr marL="342900" indent="-342900">
              <a:buAutoNum type="arabicPeriod"/>
            </a:pPr>
            <a:r>
              <a:rPr lang="ko-KR" altLang="en-US" sz="3200" dirty="0" smtClean="0"/>
              <a:t>암 발견은 암세포 발생  </a:t>
            </a:r>
            <a:r>
              <a:rPr lang="en-US" altLang="ko-KR" sz="3200" dirty="0" smtClean="0"/>
              <a:t>5</a:t>
            </a:r>
            <a:r>
              <a:rPr lang="ko-KR" altLang="en-US" sz="3200" dirty="0" smtClean="0"/>
              <a:t>년 후 </a:t>
            </a:r>
            <a:r>
              <a:rPr lang="ko-KR" altLang="en-US" sz="3200" dirty="0" err="1" smtClean="0"/>
              <a:t>세포수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10</a:t>
            </a:r>
            <a:r>
              <a:rPr lang="ko-KR" altLang="en-US" sz="3200" dirty="0" err="1" smtClean="0"/>
              <a:t>억개</a:t>
            </a:r>
            <a:r>
              <a:rPr lang="ko-KR" altLang="en-US" sz="3200" dirty="0" smtClean="0"/>
              <a:t> 이상 되어야 발견</a:t>
            </a:r>
            <a:endParaRPr lang="en-US" altLang="ko-KR" sz="3200" dirty="0" smtClean="0"/>
          </a:p>
          <a:p>
            <a:pPr marL="342900" indent="-342900">
              <a:buAutoNum type="arabicPeriod"/>
            </a:pPr>
            <a:endParaRPr lang="en-US" altLang="ko-KR" sz="3200" dirty="0"/>
          </a:p>
          <a:p>
            <a:pPr marL="342900" indent="-342900">
              <a:buAutoNum type="arabicPeriod"/>
            </a:pPr>
            <a:endParaRPr lang="en-US" altLang="ko-KR" sz="3200" dirty="0" smtClean="0"/>
          </a:p>
          <a:p>
            <a:pPr marL="342900" indent="-342900">
              <a:buAutoNum type="arabicPeriod"/>
            </a:pP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086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56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473</Words>
  <Application>Microsoft Office PowerPoint</Application>
  <PresentationFormat>와이드스크린</PresentationFormat>
  <Paragraphs>119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ybkoo</dc:creator>
  <cp:lastModifiedBy>ybkoo</cp:lastModifiedBy>
  <cp:revision>3</cp:revision>
  <dcterms:created xsi:type="dcterms:W3CDTF">2017-05-23T05:05:48Z</dcterms:created>
  <dcterms:modified xsi:type="dcterms:W3CDTF">2017-05-30T05:49:53Z</dcterms:modified>
</cp:coreProperties>
</file>